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23" r:id="rId3"/>
    <p:sldId id="308" r:id="rId4"/>
    <p:sldId id="324" r:id="rId5"/>
    <p:sldId id="325" r:id="rId6"/>
    <p:sldId id="326" r:id="rId7"/>
    <p:sldId id="321" r:id="rId8"/>
    <p:sldId id="309" r:id="rId9"/>
    <p:sldId id="276" r:id="rId10"/>
    <p:sldId id="307" r:id="rId11"/>
    <p:sldId id="312" r:id="rId12"/>
    <p:sldId id="313" r:id="rId13"/>
    <p:sldId id="329" r:id="rId14"/>
    <p:sldId id="330" r:id="rId15"/>
    <p:sldId id="314" r:id="rId16"/>
    <p:sldId id="31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CC00"/>
    <a:srgbClr val="008000"/>
    <a:srgbClr val="F22F0E"/>
    <a:srgbClr val="990033"/>
    <a:srgbClr val="003300"/>
    <a:srgbClr val="D7783D"/>
    <a:srgbClr val="CC3300"/>
    <a:srgbClr val="BF3B17"/>
    <a:srgbClr val="001A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4118" autoAdjust="0"/>
    <p:restoredTop sz="90681" autoAdjust="0"/>
  </p:normalViewPr>
  <p:slideViewPr>
    <p:cSldViewPr>
      <p:cViewPr>
        <p:scale>
          <a:sx n="80" d="100"/>
          <a:sy n="80" d="100"/>
        </p:scale>
        <p:origin x="-2430" y="-546"/>
      </p:cViewPr>
      <p:guideLst>
        <p:guide orient="horz" pos="2251"/>
        <p:guide orient="horz" pos="1298"/>
        <p:guide orient="horz" pos="3203"/>
        <p:guide pos="2880"/>
        <p:guide pos="748"/>
        <p:guide pos="5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5E843-09C2-45B7-A5A1-9C6472DE5861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95B00-DDE4-40CD-A4D1-3B78147C2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95B00-DDE4-40CD-A4D1-3B78147C2CB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95B00-DDE4-40CD-A4D1-3B78147C2CB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95B00-DDE4-40CD-A4D1-3B78147C2CB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AACE4-5EED-48BA-A7EE-C64483C289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821A0-0283-402B-8ECA-F92CDE7295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A2631-E008-4F76-B68E-CFE216E804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4FE88-0065-41BC-8D67-8124AECE7B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E63B1-E3E9-463C-8CF0-90A5C86B9A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1704D-CF20-4140-82CD-F528F231A5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2C9DF-C4A2-49FE-AFEA-BBEF038BDC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7FA3F-A9FA-4070-ABCD-48D728DB04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B18AD-B739-415F-847E-038AE14E7B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A014EE-29FE-4611-B849-9D9B49DB6F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AC036-8320-4DD7-ADB2-AEA3604895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rgbClr val="FFC000">
                <a:alpha val="3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F945154-AB6B-4348-9C82-AADD7A727B3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714348" y="3500438"/>
            <a:ext cx="8072494" cy="2286016"/>
          </a:xfrm>
        </p:spPr>
        <p:txBody>
          <a:bodyPr/>
          <a:lstStyle/>
          <a:p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90033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Школьный </a:t>
            </a:r>
            <a:r>
              <a:rPr lang="ru-RU" sz="2800" b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90033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Совет учащихся</a:t>
            </a:r>
            <a:endParaRPr lang="ru-RU" sz="28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990033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Социальный проект</a:t>
            </a:r>
          </a:p>
          <a:p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«Вектор надежды»</a:t>
            </a:r>
            <a:endParaRPr lang="ru-RU" sz="28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990033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90033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МБОУ «СОШ №60»</a:t>
            </a:r>
            <a:endParaRPr lang="ru-RU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990033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9" name="Рисунок 8" descr="flag_g_nab_ce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0874" y="500042"/>
            <a:ext cx="1893092" cy="1262061"/>
          </a:xfrm>
          <a:prstGeom prst="rect">
            <a:avLst/>
          </a:prstGeom>
        </p:spPr>
      </p:pic>
      <p:pic>
        <p:nvPicPr>
          <p:cNvPr id="10" name="Рисунок 9" descr="флаг тат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546611"/>
            <a:ext cx="1857388" cy="12393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00232" y="4143380"/>
            <a:ext cx="5929354" cy="113877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6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14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28926" y="6072206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Набережные Челны </a:t>
            </a:r>
          </a:p>
          <a:p>
            <a:pPr algn="ctr"/>
            <a:r>
              <a:rPr lang="ru-RU" sz="1400" b="1" dirty="0" smtClean="0"/>
              <a:t>2019</a:t>
            </a:r>
            <a:endParaRPr lang="ru-RU" sz="1400" b="1" dirty="0"/>
          </a:p>
        </p:txBody>
      </p:sp>
      <p:pic>
        <p:nvPicPr>
          <p:cNvPr id="13" name="Picture 6" descr="C:\Users\Света\Desktop\ф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0443" y="1428760"/>
            <a:ext cx="1841689" cy="185736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Взаимодействие </a:t>
            </a:r>
            <a:br>
              <a:rPr lang="ru-RU" sz="2800" b="1" dirty="0" smtClean="0">
                <a:solidFill>
                  <a:srgbClr val="006666"/>
                </a:solidFill>
              </a:rPr>
            </a:br>
            <a:r>
              <a:rPr lang="ru-RU" sz="2800" b="1" dirty="0" smtClean="0">
                <a:solidFill>
                  <a:srgbClr val="006666"/>
                </a:solidFill>
              </a:rPr>
              <a:t>с учреждениями города</a:t>
            </a:r>
            <a:endParaRPr lang="ru-RU" sz="2800" dirty="0"/>
          </a:p>
        </p:txBody>
      </p:sp>
      <p:grpSp>
        <p:nvGrpSpPr>
          <p:cNvPr id="3" name="Группа 8"/>
          <p:cNvGrpSpPr/>
          <p:nvPr/>
        </p:nvGrpSpPr>
        <p:grpSpPr>
          <a:xfrm>
            <a:off x="7286644" y="357166"/>
            <a:ext cx="1643074" cy="2773816"/>
            <a:chOff x="6929454" y="3571876"/>
            <a:chExt cx="1643074" cy="2773816"/>
          </a:xfrm>
        </p:grpSpPr>
        <p:pic>
          <p:nvPicPr>
            <p:cNvPr id="10" name="Рисунок 9" descr="image00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00958" y="3571876"/>
              <a:ext cx="1071570" cy="250254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Рисунок 10" descr="image00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9454" y="4572008"/>
              <a:ext cx="1428760" cy="1773684"/>
            </a:xfrm>
            <a:prstGeom prst="rect">
              <a:avLst/>
            </a:prstGeom>
            <a:effectLst>
              <a:softEdge rad="317500"/>
            </a:effectLst>
          </p:spPr>
        </p:pic>
      </p:grpSp>
      <p:sp>
        <p:nvSpPr>
          <p:cNvPr id="13" name="Скругленный прямоугольник 12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91880" y="2996952"/>
            <a:ext cx="2124236" cy="1152128"/>
          </a:xfrm>
          <a:prstGeom prst="roundRect">
            <a:avLst>
              <a:gd name="adj" fmla="val 3332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ШСУ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87450" y="1785926"/>
            <a:ext cx="1812914" cy="1000132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ЦСОН «Доверие»</a:t>
            </a:r>
            <a:endParaRPr lang="ru-RU" dirty="0"/>
          </a:p>
        </p:txBody>
      </p:sp>
      <p:cxnSp>
        <p:nvCxnSpPr>
          <p:cNvPr id="14" name="Прямая со стрелкой 13"/>
          <p:cNvCxnSpPr>
            <a:cxnSpLocks noChangeAspect="1"/>
          </p:cNvCxnSpPr>
          <p:nvPr/>
        </p:nvCxnSpPr>
        <p:spPr>
          <a:xfrm rot="10800000">
            <a:off x="2901414" y="2609324"/>
            <a:ext cx="590466" cy="531643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6000760" y="1785926"/>
            <a:ext cx="1714512" cy="928694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СРЦН «</a:t>
            </a:r>
            <a:r>
              <a:rPr lang="ru-RU" dirty="0" err="1" smtClean="0">
                <a:solidFill>
                  <a:schemeClr val="tx1"/>
                </a:solidFill>
              </a:rPr>
              <a:t>Асылташ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>
            <a:cxnSpLocks noChangeAspect="1"/>
          </p:cNvCxnSpPr>
          <p:nvPr/>
        </p:nvCxnSpPr>
        <p:spPr>
          <a:xfrm rot="10800000" flipH="1">
            <a:off x="5637718" y="2609325"/>
            <a:ext cx="590466" cy="531643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3214678" y="1142984"/>
            <a:ext cx="2643206" cy="1143008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ОП №3 «Центральный»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 flipH="1" flipV="1">
            <a:off x="4247033" y="2456507"/>
            <a:ext cx="648346" cy="158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2500298" y="5085606"/>
            <a:ext cx="1357322" cy="1080393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ДЮЦ № 14</a:t>
            </a:r>
            <a:endParaRPr lang="ru-RU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rot="16200000" flipH="1">
            <a:off x="4458735" y="4685273"/>
            <a:ext cx="799623" cy="158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785786" y="4357695"/>
            <a:ext cx="1571636" cy="928694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ГДТДиМ</a:t>
            </a:r>
            <a:r>
              <a:rPr lang="ru-RU" dirty="0" smtClean="0"/>
              <a:t> №1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370490" y="4357694"/>
            <a:ext cx="2130600" cy="1080393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КДН </a:t>
            </a:r>
          </a:p>
          <a:p>
            <a:pPr algn="ctr"/>
            <a:r>
              <a:rPr lang="ru-RU" dirty="0" smtClean="0"/>
              <a:t>Центрального</a:t>
            </a:r>
          </a:p>
          <a:p>
            <a:pPr algn="ctr"/>
            <a:r>
              <a:rPr lang="ru-RU" dirty="0" smtClean="0"/>
              <a:t>района </a:t>
            </a:r>
            <a:endParaRPr lang="ru-RU" dirty="0"/>
          </a:p>
        </p:txBody>
      </p:sp>
      <p:cxnSp>
        <p:nvCxnSpPr>
          <p:cNvPr id="25" name="Прямая со стрелкой 24"/>
          <p:cNvCxnSpPr>
            <a:cxnSpLocks noChangeAspect="1"/>
          </p:cNvCxnSpPr>
          <p:nvPr/>
        </p:nvCxnSpPr>
        <p:spPr>
          <a:xfrm rot="10800000" flipH="1" flipV="1">
            <a:off x="5696046" y="4000504"/>
            <a:ext cx="590466" cy="531643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755576" y="3033266"/>
            <a:ext cx="1800696" cy="1080393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ДЮСШ</a:t>
            </a:r>
          </a:p>
          <a:p>
            <a:pPr algn="ctr"/>
            <a:r>
              <a:rPr lang="ru-RU" dirty="0" smtClean="0"/>
              <a:t>№10 №11, №12</a:t>
            </a:r>
            <a:endParaRPr lang="ru-RU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 flipV="1">
            <a:off x="2699792" y="3572669"/>
            <a:ext cx="648346" cy="158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6659736" y="3033266"/>
            <a:ext cx="1800696" cy="1080393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ЦППП «Диалог»</a:t>
            </a:r>
            <a:endParaRPr lang="ru-RU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5867870" y="3573463"/>
            <a:ext cx="648346" cy="158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4071934" y="5143512"/>
            <a:ext cx="2071702" cy="1080393"/>
          </a:xfrm>
          <a:prstGeom prst="roundRect">
            <a:avLst>
              <a:gd name="adj" fmla="val 21078"/>
            </a:avLst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Поликлиника №5</a:t>
            </a:r>
            <a:endParaRPr lang="ru-RU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>
            <a:off x="3357554" y="4500570"/>
            <a:ext cx="714380" cy="285752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0800000" flipV="1">
            <a:off x="2428860" y="4071942"/>
            <a:ext cx="1071570" cy="42862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858180" cy="40753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План  реализации проекта</a:t>
            </a:r>
            <a:endParaRPr lang="ru-RU" sz="28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7286644" y="571480"/>
            <a:ext cx="1643074" cy="2773816"/>
            <a:chOff x="6929454" y="3571876"/>
            <a:chExt cx="1643074" cy="2773816"/>
          </a:xfrm>
        </p:grpSpPr>
        <p:pic>
          <p:nvPicPr>
            <p:cNvPr id="7" name="Рисунок 6" descr="image00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0958" y="3571876"/>
              <a:ext cx="1071570" cy="250254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Рисунок 7" descr="image00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9454" y="4572008"/>
              <a:ext cx="1428760" cy="1773684"/>
            </a:xfrm>
            <a:prstGeom prst="rect">
              <a:avLst/>
            </a:prstGeom>
            <a:effectLst>
              <a:softEdge rad="317500"/>
            </a:effectLst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00100" y="4786322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785786" y="928670"/>
          <a:ext cx="7143800" cy="5340694"/>
        </p:xfrm>
        <a:graphic>
          <a:graphicData uri="http://schemas.openxmlformats.org/drawingml/2006/table">
            <a:tbl>
              <a:tblPr/>
              <a:tblGrid>
                <a:gridCol w="3864914"/>
                <a:gridCol w="1115728"/>
                <a:gridCol w="2163158"/>
              </a:tblGrid>
              <a:tr h="271010">
                <a:tc>
                  <a:txBody>
                    <a:bodyPr/>
                    <a:lstStyle/>
                    <a:p>
                      <a:pPr indent="457200" algn="ctr" hangingPunct="0">
                        <a:lnSpc>
                          <a:spcPct val="150000"/>
                        </a:lnSpc>
                      </a:pPr>
                      <a:r>
                        <a:rPr lang="ru-RU" sz="1200" b="1" dirty="0"/>
                        <a:t>Мероприятия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 hangingPunct="0">
                        <a:lnSpc>
                          <a:spcPct val="150000"/>
                        </a:lnSpc>
                      </a:pPr>
                      <a:r>
                        <a:rPr lang="ru-RU" sz="1200" b="1" i="0" dirty="0"/>
                        <a:t>Сроки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 hangingPunct="0">
                        <a:lnSpc>
                          <a:spcPct val="150000"/>
                        </a:lnSpc>
                      </a:pPr>
                      <a:r>
                        <a:rPr lang="ru-RU" sz="1200" b="1" dirty="0"/>
                        <a:t>Ответственные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936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/>
                        <a:t>1. Составление социального паспорта </a:t>
                      </a:r>
                      <a:r>
                        <a:rPr lang="ru-RU" sz="1200" dirty="0" smtClean="0"/>
                        <a:t>детей группы </a:t>
                      </a:r>
                      <a:r>
                        <a:rPr lang="ru-RU" sz="1200" dirty="0"/>
                        <a:t>«риска»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Сентябрь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baseline="0" dirty="0" smtClean="0"/>
                        <a:t>Козлова Анна, командир </a:t>
                      </a:r>
                      <a:r>
                        <a:rPr lang="ru-RU" sz="1200" baseline="0" dirty="0" smtClean="0"/>
                        <a:t>прогностической группы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659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/>
                        <a:t>2. Мониторинг «Изучение предпочтений проведения свободного </a:t>
                      </a:r>
                      <a:r>
                        <a:rPr lang="ru-RU" sz="1200" dirty="0" smtClean="0"/>
                        <a:t>времени</a:t>
                      </a:r>
                      <a:r>
                        <a:rPr lang="ru-RU" sz="1200" baseline="0" dirty="0" smtClean="0"/>
                        <a:t> детей «группы риска»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baseline="0" dirty="0" smtClean="0"/>
                        <a:t> Сентябрь 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baseline="0" dirty="0" err="1" smtClean="0"/>
                        <a:t>Низамова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Айлина</a:t>
                      </a:r>
                      <a:r>
                        <a:rPr lang="ru-RU" sz="1200" baseline="0" dirty="0" smtClean="0"/>
                        <a:t>, с</a:t>
                      </a:r>
                      <a:r>
                        <a:rPr lang="ru-RU" sz="1200" dirty="0" smtClean="0"/>
                        <a:t>овместно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smtClean="0"/>
                        <a:t>с п</a:t>
                      </a:r>
                      <a:r>
                        <a:rPr lang="ru-RU" sz="1200" dirty="0" smtClean="0"/>
                        <a:t>едагогом-психологом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267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/>
                        <a:t>3. Мониторинг </a:t>
                      </a:r>
                      <a:r>
                        <a:rPr lang="ru-RU" sz="1200" dirty="0" smtClean="0"/>
                        <a:t> подшефных детей «группы риска»«Подросток </a:t>
                      </a:r>
                      <a:r>
                        <a:rPr lang="ru-RU" sz="1200" dirty="0"/>
                        <a:t>и ПАВ»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Ноябрь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/>
                        <a:t>Ефремов </a:t>
                      </a:r>
                      <a:r>
                        <a:rPr lang="ru-RU" sz="1200" baseline="0" dirty="0" err="1" smtClean="0"/>
                        <a:t>Артемий</a:t>
                      </a:r>
                      <a:r>
                        <a:rPr lang="ru-RU" sz="1200" baseline="0" dirty="0" smtClean="0"/>
                        <a:t>, командир  </a:t>
                      </a:r>
                      <a:r>
                        <a:rPr lang="ru-RU" sz="1200" baseline="0" dirty="0" smtClean="0"/>
                        <a:t>аналитической  группы  </a:t>
                      </a:r>
                      <a:r>
                        <a:rPr lang="ru-RU" sz="1200" dirty="0" smtClean="0"/>
                        <a:t>совместно</a:t>
                      </a:r>
                      <a:r>
                        <a:rPr lang="ru-RU" sz="1200" baseline="0" dirty="0" smtClean="0"/>
                        <a:t> с п</a:t>
                      </a:r>
                      <a:r>
                        <a:rPr lang="ru-RU" sz="1200" dirty="0" smtClean="0"/>
                        <a:t>едагогом-психологом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364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/>
                        <a:t>4. </a:t>
                      </a:r>
                      <a:r>
                        <a:rPr lang="ru-RU" sz="1200" dirty="0" smtClean="0"/>
                        <a:t>Мониторинг подшефной семьи в</a:t>
                      </a:r>
                      <a:r>
                        <a:rPr lang="ru-RU" sz="1200" baseline="0" dirty="0" smtClean="0"/>
                        <a:t> которой  есть дети «группы риска»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/>
                        <a:t>«Семья как фактор риска»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Декабрь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/>
                        <a:t>Гусакова</a:t>
                      </a:r>
                      <a:r>
                        <a:rPr lang="ru-RU" sz="1200" baseline="0" dirty="0" smtClean="0"/>
                        <a:t> Вика, </a:t>
                      </a:r>
                      <a:r>
                        <a:rPr lang="ru-RU" sz="1200" dirty="0" smtClean="0"/>
                        <a:t>совместно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smtClean="0"/>
                        <a:t>с п</a:t>
                      </a:r>
                      <a:r>
                        <a:rPr lang="ru-RU" sz="1200" dirty="0" smtClean="0"/>
                        <a:t>едагогом-психологом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427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5. Проведение операций 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«Подросток», «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Бродяжка», «Киоск»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по предупреждению злоупотребления спиртными напитками среди несовершеннолетних, по снижению подростковой преступности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Январь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smtClean="0"/>
                        <a:t>Все </a:t>
                      </a:r>
                      <a:r>
                        <a:rPr lang="ru-RU" sz="1200" smtClean="0"/>
                        <a:t>члены ШСУ</a:t>
                      </a:r>
                      <a:r>
                        <a:rPr lang="ru-RU" sz="1200" baseline="0" smtClean="0"/>
                        <a:t> </a:t>
                      </a:r>
                      <a:r>
                        <a:rPr lang="ru-RU" sz="1200" smtClean="0"/>
                        <a:t>совместно </a:t>
                      </a:r>
                      <a:r>
                        <a:rPr lang="ru-RU" sz="1200" dirty="0" smtClean="0"/>
                        <a:t>с зам. директора по ВР, инспектором полиции 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095"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6. Проведение мониторинга трудовой занятости несовершеннолетних, организации оздоровления и досуга в каникулярное время.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В</a:t>
                      </a:r>
                      <a:r>
                        <a:rPr lang="ru-RU" sz="1200" dirty="0" smtClean="0"/>
                        <a:t> течение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года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dirty="0" err="1" smtClean="0"/>
                        <a:t>Токранов</a:t>
                      </a:r>
                      <a:r>
                        <a:rPr lang="ru-RU" sz="1200" baseline="0" dirty="0" smtClean="0"/>
                        <a:t> Эмиль, </a:t>
                      </a:r>
                      <a:r>
                        <a:rPr lang="ru-RU" sz="1200" dirty="0" smtClean="0"/>
                        <a:t>командир </a:t>
                      </a:r>
                      <a:r>
                        <a:rPr lang="ru-RU" sz="1200" dirty="0" smtClean="0"/>
                        <a:t>оперативной</a:t>
                      </a:r>
                      <a:r>
                        <a:rPr lang="ru-RU" sz="1200" baseline="0" dirty="0" smtClean="0"/>
                        <a:t> группы </a:t>
                      </a:r>
                      <a:r>
                        <a:rPr lang="ru-RU" sz="1200" dirty="0" smtClean="0"/>
                        <a:t> с зам. директора по ВР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645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/>
                        <a:t>7</a:t>
                      </a:r>
                      <a:r>
                        <a:rPr lang="ru-RU" sz="1200" dirty="0" smtClean="0"/>
                        <a:t>. Совещания </a:t>
                      </a:r>
                      <a:r>
                        <a:rPr lang="ru-RU" sz="1200" dirty="0"/>
                        <a:t>с социальными </a:t>
                      </a:r>
                      <a:r>
                        <a:rPr lang="ru-RU" sz="1200" dirty="0" smtClean="0"/>
                        <a:t>партнерами – директором школы, представителями</a:t>
                      </a:r>
                      <a:r>
                        <a:rPr lang="ru-RU" sz="1200" baseline="0" dirty="0" smtClean="0"/>
                        <a:t> учреждений по профилактике правонарушений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/>
                        <a:t>по организации совместной деятельности 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В</a:t>
                      </a:r>
                      <a:r>
                        <a:rPr lang="ru-RU" sz="1200" dirty="0" smtClean="0"/>
                        <a:t> течение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года</a:t>
                      </a:r>
                      <a:endParaRPr lang="ru-RU" sz="1200" dirty="0"/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lnSpc>
                          <a:spcPct val="150000"/>
                        </a:lnSpc>
                      </a:pPr>
                      <a:r>
                        <a:rPr lang="ru-RU" sz="1200" dirty="0" smtClean="0"/>
                        <a:t>все члены ШСУ</a:t>
                      </a:r>
                      <a:r>
                        <a:rPr lang="ru-RU" sz="1200" baseline="0" dirty="0" smtClean="0"/>
                        <a:t> с</a:t>
                      </a:r>
                      <a:r>
                        <a:rPr lang="ru-RU" sz="1200" dirty="0" smtClean="0"/>
                        <a:t>овместно</a:t>
                      </a:r>
                      <a:r>
                        <a:rPr lang="ru-RU" sz="1200" baseline="0" dirty="0" smtClean="0"/>
                        <a:t> с д</a:t>
                      </a:r>
                      <a:r>
                        <a:rPr lang="ru-RU" sz="1200" dirty="0" smtClean="0"/>
                        <a:t>иректором  </a:t>
                      </a:r>
                      <a:r>
                        <a:rPr lang="ru-RU" sz="1200" dirty="0"/>
                        <a:t>школы</a:t>
                      </a:r>
                    </a:p>
                  </a:txBody>
                  <a:tcPr marL="32774" marR="32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4"/>
          <p:cNvGrpSpPr/>
          <p:nvPr/>
        </p:nvGrpSpPr>
        <p:grpSpPr>
          <a:xfrm>
            <a:off x="7286644" y="571480"/>
            <a:ext cx="1643074" cy="2773816"/>
            <a:chOff x="6929454" y="3571876"/>
            <a:chExt cx="1643074" cy="2773816"/>
          </a:xfrm>
        </p:grpSpPr>
        <p:pic>
          <p:nvPicPr>
            <p:cNvPr id="7" name="Рисунок 6" descr="image00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00958" y="3571876"/>
              <a:ext cx="1071570" cy="250254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Рисунок 7" descr="image00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9454" y="4572008"/>
              <a:ext cx="1428760" cy="1773684"/>
            </a:xfrm>
            <a:prstGeom prst="rect">
              <a:avLst/>
            </a:prstGeom>
            <a:effectLst>
              <a:softEdge rad="317500"/>
            </a:effectLst>
          </p:spPr>
        </p:pic>
      </p:grpSp>
      <p:sp>
        <p:nvSpPr>
          <p:cNvPr id="10" name="TextBox 9"/>
          <p:cNvSpPr txBox="1"/>
          <p:nvPr/>
        </p:nvSpPr>
        <p:spPr>
          <a:xfrm>
            <a:off x="1000100" y="4786322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259632" y="1052736"/>
          <a:ext cx="6912768" cy="4550412"/>
        </p:xfrm>
        <a:graphic>
          <a:graphicData uri="http://schemas.openxmlformats.org/drawingml/2006/table">
            <a:tbl>
              <a:tblPr/>
              <a:tblGrid>
                <a:gridCol w="3744416"/>
                <a:gridCol w="1296144"/>
                <a:gridCol w="1872208"/>
              </a:tblGrid>
              <a:tr h="226057">
                <a:tc>
                  <a:txBody>
                    <a:bodyPr/>
                    <a:lstStyle/>
                    <a:p>
                      <a:pPr indent="457200" algn="ctr" hangingPunct="0">
                        <a:lnSpc>
                          <a:spcPct val="150000"/>
                        </a:lnSpc>
                      </a:pPr>
                      <a:r>
                        <a:rPr lang="ru-RU" sz="1200" b="1" dirty="0" smtClean="0"/>
                        <a:t>Мероприятия</a:t>
                      </a:r>
                      <a:endParaRPr lang="ru-RU" sz="1200" b="1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 hangingPunct="0">
                        <a:lnSpc>
                          <a:spcPct val="150000"/>
                        </a:lnSpc>
                      </a:pPr>
                      <a:r>
                        <a:rPr lang="ru-RU" sz="1200" b="1" dirty="0" smtClean="0"/>
                        <a:t>Сроки</a:t>
                      </a:r>
                      <a:endParaRPr lang="ru-RU" sz="1200" b="1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 hangingPunct="0">
                        <a:lnSpc>
                          <a:spcPct val="150000"/>
                        </a:lnSpc>
                      </a:pPr>
                      <a:r>
                        <a:rPr lang="ru-RU" sz="1200" b="1" dirty="0"/>
                        <a:t>Ответственные</a:t>
                      </a: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337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smtClean="0"/>
                        <a:t>8. Организация</a:t>
                      </a:r>
                      <a:r>
                        <a:rPr lang="ru-RU" sz="1200" baseline="0" dirty="0" smtClean="0"/>
                        <a:t>  презентации </a:t>
                      </a:r>
                      <a:r>
                        <a:rPr lang="ru-RU" sz="1200" dirty="0" smtClean="0"/>
                        <a:t>кружков </a:t>
                      </a:r>
                      <a:r>
                        <a:rPr lang="ru-RU" sz="1200" dirty="0"/>
                        <a:t>и </a:t>
                      </a:r>
                      <a:r>
                        <a:rPr lang="ru-RU" sz="1200" dirty="0" smtClean="0"/>
                        <a:t>секций в школе.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Октябрь</a:t>
                      </a: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dirty="0"/>
                        <a:t>Зам. по ОВР</a:t>
                      </a: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234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smtClean="0"/>
                        <a:t>9. Участие в тренинге школьного психолога «Основы </a:t>
                      </a:r>
                      <a:r>
                        <a:rPr lang="ru-RU" sz="1200" dirty="0"/>
                        <a:t>социализации личности</a:t>
                      </a:r>
                      <a:r>
                        <a:rPr lang="ru-RU" sz="1200" dirty="0" smtClean="0"/>
                        <a:t>». (Воспитывая</a:t>
                      </a:r>
                      <a:r>
                        <a:rPr lang="ru-RU" sz="1200" baseline="0" dirty="0" smtClean="0"/>
                        <a:t> других – обучайся сам!</a:t>
                      </a:r>
                      <a:r>
                        <a:rPr lang="ru-RU" sz="1200" dirty="0" smtClean="0"/>
                        <a:t>)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С</a:t>
                      </a:r>
                      <a:r>
                        <a:rPr lang="ru-RU" sz="1200" dirty="0" smtClean="0"/>
                        <a:t>ентябрь-декабрь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baseline="0" dirty="0" smtClean="0"/>
                        <a:t>Все члены ШСУ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744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smtClean="0"/>
                        <a:t>10.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Участие</a:t>
                      </a:r>
                      <a:r>
                        <a:rPr lang="ru-RU" sz="1200" baseline="0" dirty="0" smtClean="0"/>
                        <a:t> в п</a:t>
                      </a:r>
                      <a:r>
                        <a:rPr lang="ru-RU" sz="1200" dirty="0" smtClean="0"/>
                        <a:t>едагогическом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 совете </a:t>
                      </a:r>
                      <a:r>
                        <a:rPr lang="ru-RU" sz="1200" dirty="0"/>
                        <a:t>по теме: «Разностороннее развитие личности  на основе индивидуального подхода»</a:t>
                      </a: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Январь</a:t>
                      </a: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baseline="0" dirty="0" smtClean="0"/>
                        <a:t>Все </a:t>
                      </a:r>
                      <a:r>
                        <a:rPr lang="ru-RU" sz="1200" baseline="0" smtClean="0"/>
                        <a:t>члены ШСУ </a:t>
                      </a:r>
                      <a:r>
                        <a:rPr lang="ru-RU" sz="1200" baseline="0" dirty="0" smtClean="0"/>
                        <a:t>с з</a:t>
                      </a:r>
                      <a:r>
                        <a:rPr lang="ru-RU" sz="1200" dirty="0" smtClean="0"/>
                        <a:t>ам. директора </a:t>
                      </a:r>
                      <a:r>
                        <a:rPr lang="ru-RU" sz="1200" dirty="0"/>
                        <a:t>по </a:t>
                      </a:r>
                      <a:r>
                        <a:rPr lang="ru-RU" sz="1200" dirty="0" smtClean="0"/>
                        <a:t>ВР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807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smtClean="0"/>
                        <a:t>11. Участие</a:t>
                      </a:r>
                      <a:r>
                        <a:rPr lang="ru-RU" sz="1200" baseline="0" dirty="0" smtClean="0"/>
                        <a:t> в р</a:t>
                      </a:r>
                      <a:r>
                        <a:rPr lang="ru-RU" sz="1200" dirty="0" smtClean="0"/>
                        <a:t>одительском всеобуче </a:t>
                      </a:r>
                      <a:r>
                        <a:rPr lang="ru-RU" sz="1200" dirty="0"/>
                        <a:t>по профилактике </a:t>
                      </a:r>
                      <a:r>
                        <a:rPr lang="ru-RU" sz="1200" dirty="0" smtClean="0"/>
                        <a:t>ПАВ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Ф</a:t>
                      </a:r>
                      <a:r>
                        <a:rPr lang="ru-RU" sz="1200" dirty="0" smtClean="0"/>
                        <a:t>евраль-март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dirty="0" smtClean="0"/>
                        <a:t>С</a:t>
                      </a:r>
                      <a:r>
                        <a:rPr lang="ru-RU" sz="1200" baseline="0" dirty="0" smtClean="0"/>
                        <a:t> приглашением </a:t>
                      </a:r>
                      <a:r>
                        <a:rPr lang="ru-RU" sz="1200" dirty="0" err="1" smtClean="0"/>
                        <a:t>оциально-психологической</a:t>
                      </a:r>
                      <a:r>
                        <a:rPr lang="ru-RU" sz="1200" dirty="0" smtClean="0"/>
                        <a:t> службы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807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smtClean="0"/>
                        <a:t>12. Организация </a:t>
                      </a:r>
                      <a:r>
                        <a:rPr lang="ru-RU" sz="1200" dirty="0"/>
                        <a:t>работы </a:t>
                      </a:r>
                      <a:r>
                        <a:rPr lang="ru-RU" sz="1200" dirty="0" smtClean="0"/>
                        <a:t>летнего труда </a:t>
                      </a:r>
                      <a:r>
                        <a:rPr lang="ru-RU" sz="1200" dirty="0"/>
                        <a:t>и отдыха для детей группы «риска»</a:t>
                      </a: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 </a:t>
                      </a:r>
                      <a:r>
                        <a:rPr lang="ru-RU" sz="1200" dirty="0" smtClean="0"/>
                        <a:t>Апрель-июнь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baseline="0" dirty="0" smtClean="0"/>
                        <a:t>Совместно с с</a:t>
                      </a:r>
                      <a:r>
                        <a:rPr lang="ru-RU" sz="1200" dirty="0" smtClean="0"/>
                        <a:t>оциальным</a:t>
                      </a:r>
                      <a:r>
                        <a:rPr lang="ru-RU" sz="1200" baseline="0" dirty="0"/>
                        <a:t> </a:t>
                      </a:r>
                      <a:r>
                        <a:rPr lang="ru-RU" sz="1200" dirty="0" smtClean="0"/>
                        <a:t>педагогом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4621">
                <a:tc>
                  <a:txBody>
                    <a:bodyPr/>
                    <a:lstStyle/>
                    <a:p>
                      <a:pPr algn="just" hangingPunct="0"/>
                      <a:r>
                        <a:rPr lang="ru-RU" sz="1200" dirty="0" smtClean="0"/>
                        <a:t>13.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Организация спортивно-оздоровительной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 работы</a:t>
                      </a:r>
                      <a:r>
                        <a:rPr lang="ru-RU" sz="1200" baseline="0" dirty="0" smtClean="0"/>
                        <a:t> с подшефными детьми «группы риска»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/>
                      <a:r>
                        <a:rPr lang="ru-RU" sz="1200" dirty="0"/>
                        <a:t>А</a:t>
                      </a:r>
                      <a:r>
                        <a:rPr lang="ru-RU" sz="1200" dirty="0" smtClean="0"/>
                        <a:t>прель-июнь</a:t>
                      </a:r>
                      <a:endParaRPr lang="ru-RU" sz="1200" dirty="0"/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hangingPunct="0"/>
                      <a:r>
                        <a:rPr lang="ru-RU" sz="1200" dirty="0" smtClean="0"/>
                        <a:t>Совместно</a:t>
                      </a:r>
                      <a:r>
                        <a:rPr lang="ru-RU" sz="1200" baseline="0" dirty="0" smtClean="0"/>
                        <a:t> с п</a:t>
                      </a:r>
                      <a:r>
                        <a:rPr lang="ru-RU" sz="1200" dirty="0" smtClean="0"/>
                        <a:t>реподавателем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физической </a:t>
                      </a:r>
                      <a:r>
                        <a:rPr lang="ru-RU" sz="1200" dirty="0"/>
                        <a:t>культуры</a:t>
                      </a:r>
                    </a:p>
                  </a:txBody>
                  <a:tcPr marL="24190" marR="241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642910" y="1071546"/>
            <a:ext cx="8072462" cy="4524315"/>
          </a:xfrm>
          <a:prstGeom prst="rect">
            <a:avLst/>
          </a:prstGeom>
          <a:solidFill>
            <a:srgbClr val="F6F6F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Существует много способов решить возникшую конфликтную ситуацию, но необходимо знать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правила предупреждения конфликтов. Вот эти правила (вывешивается на доску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плакат с этими правилами, ребята с ними знакомятся).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ГОВОРИТЕ СРАЗУ СО ВЗВИНЧЕННЫМ, ВОЗБУЖДЕННЫМ ЧЕЛОВЕКОМ.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ПРЕЖДЕ ЧЕМ СКАЗАТЬ О НЕПРЯТНОМ, ПОСТАРАЙТЕСЬ СОЗДАТЬ ДОБРОЖЕЛАТЕЛЬНУЮ АТМОСФЕРУ, ОТМЕТЬТЕ ЗАСЛУГИ ЧЕЛОВЕКА, ЕГО ХОРОШИЕ ДЕЛА.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ПОСТАРАЙТЕСЬ ПОСМОТРЕТЬ НА ПРОБЛЕМУ ГЛАЗАМИ ОППОНЕНТА, ПОСТАРАЙТЕСЬ «ВСТАТЬ НА ЕГО МЕСТО».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СКРЫВАЙТЕ ДОБРОГО ОТНОШЕНИЯ К ЛЮДЯМ, ЧАЩЕ ВЫСКАЗЫВАЙТЕ ОДОБРЕНИЕ СВОИМ ТОВАРИЩАМ, НЕ СКУПИТЕСЬ НА ПОХВАЛУ.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020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УМЕЙТЕ ЗАСТАВИТЬ СЕБЯ МОЛЧАТЬ, КОГДА ВАС ЗАДЕВАЮТ В МЕЛКОЙ ССОРЕ, БУДЬТЕ ВЫШЕ МЕЛОЧНЫХ РАЗБОРОК.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1844824"/>
          <a:ext cx="8424936" cy="3613928"/>
        </p:xfrm>
        <a:graphic>
          <a:graphicData uri="http://schemas.openxmlformats.org/drawingml/2006/table">
            <a:tbl>
              <a:tblPr/>
              <a:tblGrid>
                <a:gridCol w="3116107"/>
                <a:gridCol w="5308829"/>
              </a:tblGrid>
              <a:tr h="473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Стратегия поведения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Характеристика стратегии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Конкуренция, соперничество («акула»)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Стремление добиться удовлетворения своих интересов в ущерб другому.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Сотрудничество («сова»)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Выбор альтернативы, максимально отвечающей интересам обеих сторон.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Компромисс («лиса»)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Выбор, при котором каждая сторона что-то выигрывает, но что-то и теряет.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Избегание, уклонение («черепашка»)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Уход от конфликтных ситуаций, отсутствие как стремления к кооперации, так и попыток достижения собственных целей.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Приспособление («медвежонок»)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Принесение в жертву собственных интересов ради интересов другого.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611560" y="343109"/>
            <a:ext cx="79208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6666"/>
                </a:solidFill>
                <a:latin typeface="Verdana" pitchFamily="34" charset="0"/>
              </a:rPr>
              <a:t>Варианты поведения </a:t>
            </a:r>
          </a:p>
          <a:p>
            <a:pPr lvl="0" algn="ctr"/>
            <a:r>
              <a:rPr lang="ru-RU" sz="3200" b="1" dirty="0" smtClean="0">
                <a:solidFill>
                  <a:srgbClr val="006666"/>
                </a:solidFill>
                <a:latin typeface="Verdana" pitchFamily="34" charset="0"/>
              </a:rPr>
              <a:t>в конфликтных ситуациях: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643966" cy="85725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6666"/>
                </a:solidFill>
              </a:rPr>
              <a:t>Бюджет проекта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00100" y="4786322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571472" y="836712"/>
            <a:ext cx="8572528" cy="500066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8000"/>
                </a:solidFill>
              </a:rPr>
              <a:t>Финансовые ресурсы</a:t>
            </a:r>
            <a:endParaRPr lang="ru-RU" sz="2000" b="1" dirty="0">
              <a:solidFill>
                <a:srgbClr val="008000"/>
              </a:solidFill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7286644" y="714356"/>
            <a:ext cx="1714480" cy="2857520"/>
            <a:chOff x="6929454" y="3571876"/>
            <a:chExt cx="1643074" cy="2773816"/>
          </a:xfrm>
        </p:grpSpPr>
        <p:pic>
          <p:nvPicPr>
            <p:cNvPr id="7" name="Рисунок 6" descr="image00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00958" y="3571876"/>
              <a:ext cx="1071570" cy="250254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Рисунок 7" descr="image00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9454" y="4572008"/>
              <a:ext cx="1428760" cy="1773684"/>
            </a:xfrm>
            <a:prstGeom prst="rect">
              <a:avLst/>
            </a:prstGeom>
            <a:effectLst>
              <a:softEdge rad="317500"/>
            </a:effectLst>
          </p:spPr>
        </p:pic>
      </p:grpSp>
      <p:graphicFrame>
        <p:nvGraphicFramePr>
          <p:cNvPr id="12" name="Group 101"/>
          <p:cNvGraphicFramePr>
            <a:graphicFrameLocks noGrp="1"/>
          </p:cNvGraphicFramePr>
          <p:nvPr/>
        </p:nvGraphicFramePr>
        <p:xfrm>
          <a:off x="1259632" y="1268760"/>
          <a:ext cx="6858048" cy="5015456"/>
        </p:xfrm>
        <a:graphic>
          <a:graphicData uri="http://schemas.openxmlformats.org/drawingml/2006/table">
            <a:tbl>
              <a:tblPr/>
              <a:tblGrid>
                <a:gridCol w="2232248"/>
                <a:gridCol w="1584176"/>
                <a:gridCol w="1112798"/>
                <a:gridCol w="1928826"/>
              </a:tblGrid>
              <a:tr h="133361">
                <a:tc>
                  <a:txBody>
                    <a:bodyPr/>
                    <a:lstStyle/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статьи расходов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Кол-во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Сумма, руб.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Примечание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706"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1.Призы и подарки  подшефным детям «группы риска»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2. Грамоты и дипломы подшефным детям «группы риска»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3. Листовки по профилактике правонарушений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по количеству конкурсов и мероприятий 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20шт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100шт.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3000руб.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1500руб.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1000руб.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Заработать: 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организовать «Ярмарку Милосердия»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организовать благотворительный концерт.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организовать сбор макулатуры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501122" cy="85723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Прогнозируемые</a:t>
            </a:r>
            <a:r>
              <a:rPr lang="ru-RU" sz="3200" b="1" dirty="0" smtClean="0">
                <a:solidFill>
                  <a:srgbClr val="006666"/>
                </a:solidFill>
              </a:rPr>
              <a:t> результаты</a:t>
            </a:r>
            <a:endParaRPr lang="ru-RU" sz="32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00100" y="4786322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7429520" y="369432"/>
            <a:ext cx="1643074" cy="2773816"/>
            <a:chOff x="6929454" y="3571876"/>
            <a:chExt cx="1643074" cy="2773816"/>
          </a:xfrm>
        </p:grpSpPr>
        <p:pic>
          <p:nvPicPr>
            <p:cNvPr id="7" name="Рисунок 6" descr="image00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00958" y="3571876"/>
              <a:ext cx="1071570" cy="250254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Рисунок 7" descr="image00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9454" y="4572008"/>
              <a:ext cx="1428760" cy="1773684"/>
            </a:xfrm>
            <a:prstGeom prst="rect">
              <a:avLst/>
            </a:prstGeom>
            <a:effectLst>
              <a:softEdge rad="317500"/>
            </a:effectLst>
          </p:spPr>
        </p:pic>
      </p:grpSp>
      <p:graphicFrame>
        <p:nvGraphicFramePr>
          <p:cNvPr id="9" name="Group 86"/>
          <p:cNvGraphicFramePr>
            <a:graphicFrameLocks noGrp="1"/>
          </p:cNvGraphicFramePr>
          <p:nvPr/>
        </p:nvGraphicFramePr>
        <p:xfrm>
          <a:off x="755576" y="692696"/>
          <a:ext cx="7272808" cy="5917091"/>
        </p:xfrm>
        <a:graphic>
          <a:graphicData uri="http://schemas.openxmlformats.org/drawingml/2006/table">
            <a:tbl>
              <a:tblPr/>
              <a:tblGrid>
                <a:gridCol w="1859265"/>
                <a:gridCol w="2101175"/>
                <a:gridCol w="3312368"/>
              </a:tblGrid>
              <a:tr h="837012">
                <a:tc>
                  <a:txBody>
                    <a:bodyPr/>
                    <a:lstStyle/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Ожидаемый результат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Метод отслеживания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Критерий </a:t>
                      </a:r>
                    </a:p>
                    <a:p>
                      <a:pPr marL="0" marR="0" lvl="0" indent="0" algn="ctr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эффективности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7644"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1. Снижение количества детей с девиантным поведением  в целом по школе.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 2. Отсутствие правонарушений среди подшефных детей «группы риска».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3. Снятие с профилактического учёта подшефных детей  «группы риска»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1.Сверка  состояния преступности и совершения правонарушений, связанных с агрессивным поведением подростков «Центральный» ежеквартально.</a:t>
                      </a: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71438" marR="0" lvl="0" indent="0" algn="l" defTabSz="719138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284C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2. Мониторинг  уровня воспитанности среди детей «группы риска» по системе «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Эффектон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</a:rPr>
                        <a:t>» совместно с педагогом-психологом.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400" b="0" i="0" u="sng" dirty="0" smtClean="0">
                          <a:solidFill>
                            <a:srgbClr val="C00000"/>
                          </a:solidFill>
                        </a:rPr>
                        <a:t>Количественные</a:t>
                      </a:r>
                      <a:r>
                        <a:rPr lang="ru-RU" sz="1400" b="0" i="0" u="sng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400" b="0" i="0" u="sng" dirty="0" smtClean="0">
                          <a:solidFill>
                            <a:srgbClr val="C00000"/>
                          </a:solidFill>
                        </a:rPr>
                        <a:t>показатели:</a:t>
                      </a:r>
                    </a:p>
                    <a:p>
                      <a:endParaRPr lang="ru-RU" sz="1400" b="0" i="0" u="sng" dirty="0" smtClean="0">
                        <a:solidFill>
                          <a:srgbClr val="C00000"/>
                        </a:solidFill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="0" i="0" dirty="0" smtClean="0"/>
                        <a:t> снижение уровня правонарушений в целом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400" b="0" i="0" dirty="0" smtClean="0"/>
                        <a:t>по школе на 50%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="0" i="0" dirty="0" smtClean="0"/>
                        <a:t> отсутствие правонарушений среди подшефных детей «группы риска»</a:t>
                      </a:r>
                      <a:r>
                        <a:rPr lang="ru-RU" sz="1400" b="0" i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</a:rPr>
                        <a:t> Снижение количества учащихся, состоящих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</a:rPr>
                        <a:t>на учете ВШУ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</a:rPr>
                        <a:t>на учете ПДН</a:t>
                      </a:r>
                      <a:endParaRPr lang="ru-RU" sz="1400" b="0" i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FontTx/>
                        <a:buNone/>
                      </a:pPr>
                      <a:r>
                        <a:rPr lang="ru-RU" sz="1400" b="0" i="0" baseline="0" dirty="0" smtClean="0">
                          <a:solidFill>
                            <a:schemeClr val="tx1"/>
                          </a:solidFill>
                        </a:rPr>
                        <a:t>на учете КДН</a:t>
                      </a:r>
                    </a:p>
                    <a:p>
                      <a:pPr>
                        <a:buFontTx/>
                        <a:buNone/>
                      </a:pPr>
                      <a:endParaRPr lang="ru-RU" sz="1400" b="0" i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buFontTx/>
                        <a:buNone/>
                      </a:pPr>
                      <a:r>
                        <a:rPr lang="ru-RU" sz="1400" b="0" i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400" b="0" i="0" u="sng" dirty="0" smtClean="0">
                          <a:solidFill>
                            <a:srgbClr val="C00000"/>
                          </a:solidFill>
                        </a:rPr>
                        <a:t>Качественные  показатели: </a:t>
                      </a:r>
                    </a:p>
                    <a:p>
                      <a:pPr algn="ctr">
                        <a:buFontTx/>
                        <a:buNone/>
                      </a:pPr>
                      <a:endParaRPr lang="ru-RU" sz="1400" b="0" i="0" u="sng" dirty="0" smtClean="0">
                        <a:solidFill>
                          <a:srgbClr val="C00000"/>
                        </a:solidFill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b="0" i="0" dirty="0" smtClean="0"/>
                        <a:t>повышение уровня сознательности, развитие моральных качеств личности среди подшефных детей «группы риска». Формирование устойчивого сознания у детей в рамках правового поля.</a:t>
                      </a:r>
                      <a:endParaRPr lang="ru-RU" sz="1400" b="0" i="0" dirty="0" smtClean="0">
                        <a:solidFill>
                          <a:srgbClr val="C00000"/>
                        </a:solidFill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428604"/>
            <a:ext cx="7858180" cy="78581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6666"/>
                </a:solidFill>
              </a:rPr>
              <a:t>Руководители  </a:t>
            </a:r>
            <a:br>
              <a:rPr lang="ru-RU" sz="2400" b="1" dirty="0" smtClean="0">
                <a:solidFill>
                  <a:srgbClr val="006666"/>
                </a:solidFill>
              </a:rPr>
            </a:br>
            <a:r>
              <a:rPr lang="ru-RU" sz="2400" b="1" dirty="0" smtClean="0">
                <a:solidFill>
                  <a:srgbClr val="006666"/>
                </a:solidFill>
              </a:rPr>
              <a:t>социального проекта «Вектор надежды»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4071934" y="928670"/>
            <a:ext cx="1093230" cy="2773816"/>
            <a:chOff x="6929454" y="3571876"/>
            <a:chExt cx="1643074" cy="2773816"/>
          </a:xfrm>
        </p:grpSpPr>
        <p:pic>
          <p:nvPicPr>
            <p:cNvPr id="7" name="Рисунок 6" descr="image00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00958" y="3571876"/>
              <a:ext cx="1071570" cy="250254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Рисунок 7" descr="image00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9454" y="4572008"/>
              <a:ext cx="1428760" cy="1773684"/>
            </a:xfrm>
            <a:prstGeom prst="rect">
              <a:avLst/>
            </a:prstGeom>
            <a:effectLst>
              <a:softEdge rad="317500"/>
            </a:effectLst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71600" y="5000636"/>
            <a:ext cx="371534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Депутат ГСУ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4214818"/>
            <a:ext cx="37444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  <a:latin typeface="Monotype Corsiva" pitchFamily="66" charset="0"/>
              </a:rPr>
              <a:t>Миниханов</a:t>
            </a: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  Тимур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36096" y="421481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  <a:latin typeface="Monotype Corsiva" pitchFamily="66" charset="0"/>
              </a:rPr>
              <a:t>Кучина</a:t>
            </a: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  Яна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72132" y="492919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 </a:t>
            </a:r>
            <a:r>
              <a:rPr lang="ru-RU" b="1" dirty="0" smtClean="0"/>
              <a:t>Комитет  культуры</a:t>
            </a:r>
            <a:endParaRPr lang="ru-RU" b="1" dirty="0" smtClean="0"/>
          </a:p>
        </p:txBody>
      </p:sp>
      <p:pic>
        <p:nvPicPr>
          <p:cNvPr id="4" name="Picture 2" descr="C:\Users\user\Desktop\Главы комитетов\Миниханов Тиму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2154" y="1214422"/>
            <a:ext cx="2598942" cy="2842593"/>
          </a:xfrm>
          <a:prstGeom prst="rect">
            <a:avLst/>
          </a:prstGeom>
          <a:noFill/>
        </p:spPr>
      </p:pic>
      <p:pic>
        <p:nvPicPr>
          <p:cNvPr id="1027" name="Picture 3" descr="C:\Users\user\Desktop\Главы комитетов\Комитет культуры - Яна Кучин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1187950"/>
            <a:ext cx="2000264" cy="2741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74638"/>
            <a:ext cx="8858280" cy="6334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Актуальность социального проекта</a:t>
            </a:r>
            <a:endParaRPr lang="ru-RU" sz="2800" b="1" dirty="0">
              <a:solidFill>
                <a:srgbClr val="006666"/>
              </a:solidFill>
            </a:endParaRPr>
          </a:p>
        </p:txBody>
      </p:sp>
      <p:grpSp>
        <p:nvGrpSpPr>
          <p:cNvPr id="2" name="Группа 11"/>
          <p:cNvGrpSpPr/>
          <p:nvPr/>
        </p:nvGrpSpPr>
        <p:grpSpPr>
          <a:xfrm>
            <a:off x="7858148" y="3941332"/>
            <a:ext cx="1214446" cy="2773816"/>
            <a:chOff x="6929454" y="3571876"/>
            <a:chExt cx="1643074" cy="2773816"/>
          </a:xfrm>
        </p:grpSpPr>
        <p:pic>
          <p:nvPicPr>
            <p:cNvPr id="13" name="Рисунок 12" descr="image00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0958" y="3571876"/>
              <a:ext cx="1071570" cy="250254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Рисунок 13" descr="image00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9454" y="4572008"/>
              <a:ext cx="1428760" cy="1773684"/>
            </a:xfrm>
            <a:prstGeom prst="rect">
              <a:avLst/>
            </a:prstGeom>
            <a:effectLst>
              <a:softEdge rad="317500"/>
            </a:effectLst>
          </p:spPr>
        </p:pic>
      </p:grpSp>
      <p:sp>
        <p:nvSpPr>
          <p:cNvPr id="16" name="Скругленный прямоугольник 15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94869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71538" y="6093296"/>
            <a:ext cx="628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endParaRPr lang="ru-RU" sz="16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295508" y="1938326"/>
            <a:ext cx="113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42942" y="1119263"/>
            <a:ext cx="83215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Пояснительная записка. </a:t>
            </a:r>
            <a:endParaRPr lang="ru-RU" dirty="0" smtClean="0"/>
          </a:p>
          <a:p>
            <a:r>
              <a:rPr lang="ru-RU" dirty="0" smtClean="0"/>
              <a:t>    В условиях внедрения Новых  Федеральных  Государственных Образовательных  стандартов, одной из приоритетных задач школы  становится воспитание  самостоятельной и  ответственной личности, со сформированной культурой  здорового и безопасного образа жизни, умеющей  взаимодействовать с другими людьми и готовой  конструктивно разрешать возникающие конфликты.</a:t>
            </a:r>
          </a:p>
          <a:p>
            <a:r>
              <a:rPr lang="ru-RU" dirty="0" smtClean="0"/>
              <a:t>    У  школьника   должны быть  сформированы  такие умения и компетенции, как  уважение и принятие ценностей семьи  и общества, готовность самостоятельно действовать и отвечать за свои поступки перед семьёй и обществом, доброжелательность, умение слушать и слышать собеседника, обосновывать свою позицию, высказывать своё мнение. Для этого в школе необходимо создать условия, при которых каждый ребёнок имел возможность под руководством педагогов развивать в себе эти качества и в случае необходимости мог бы получить  квалифицированную  помощь.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124744"/>
            <a:ext cx="807249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Особого внимания требуют школьники, которые в силу  своих  индивидуальных психологических  и физиологических особенностей  испытывают  коммуникативные и личностные проблемы и нуждаются в индивидуальной поддержке.</a:t>
            </a:r>
          </a:p>
          <a:p>
            <a:pPr algn="ctr"/>
            <a:r>
              <a:rPr lang="ru-RU" dirty="0" smtClean="0"/>
              <a:t>К ним относятся: агрессивные, тревожные, импульсивные,  </a:t>
            </a:r>
            <a:r>
              <a:rPr lang="ru-RU" dirty="0" err="1" smtClean="0"/>
              <a:t>гиперактивные</a:t>
            </a:r>
            <a:r>
              <a:rPr lang="ru-RU" dirty="0" smtClean="0"/>
              <a:t>, дети с неврозами и расстройствами поведения и др.</a:t>
            </a:r>
          </a:p>
          <a:p>
            <a:pPr algn="ctr"/>
            <a:r>
              <a:rPr lang="ru-RU" dirty="0" smtClean="0"/>
              <a:t>Самое большое  количество  конфликтных  ситуаций  в школе происходит среди  учащихся 5-8 классов, что  обусловлено  особенностями подросткового возраста.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76" y="500042"/>
            <a:ext cx="88582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К другим неблагоприятным факторам, негативно  влияющим на  поведение подростков можно отнести следующие: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агрессивность взрослого окружения;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проявления экстремизма в обществе;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увлечение деструктивными компьютерными играми и интернет-сайтами 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агрессивные модели поведения в средствах массовой  информации, доступные для просмотра  подросткам, стимулирующие агрессивные импульсы;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неблагополучие в семьях;</a:t>
            </a:r>
          </a:p>
          <a:p>
            <a:r>
              <a:rPr lang="ru-RU" dirty="0" smtClean="0"/>
              <a:t>    Чтобы заниматься профилактикой конфликтов, необходимо иметь представление о том, как они возникают, развиваются и завершаются в школьных коллективах, каковы их особенности и причины. Именно в общеобразовательной школе закладываются основы поведения человека в будущем в </a:t>
            </a:r>
            <a:r>
              <a:rPr lang="ru-RU" dirty="0" err="1" smtClean="0"/>
              <a:t>предконфликтных</a:t>
            </a:r>
            <a:r>
              <a:rPr lang="ru-RU" dirty="0" smtClean="0"/>
              <a:t> и конфликтных ситуациях. Профилактика конфликтов – это их предупреждение. Предупредить конфликт гораздо легче, чем конструктивно разрешить его. Профилактика конфликтов, несомненно, важна, она требует меньших затрат сил, средств и времени и предупреждает даже те минимальные деструктивные последствия, которые имеет любой конструктивно разрешенный конфликт.  Деятельность по предупреждению конфликтов могут осуществлять сами ученики и учителя, руководители школ, школьные психологи, социальные педагоги.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404664"/>
            <a:ext cx="9001156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Подводя итоги теоретического исследования по обоснованию необходимости работы по профилактике конфликтов в школе, можно сделать следующие выводы: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•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специфика конфликтов между школьниками определяется возрастной психологией, поэтому необходимо проводить диагностические обследования подростков для выявления тех или иных личностных особенностей и строить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психо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-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социопрофилактическую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работу, опираясь на результаты диагностики.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•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межличностные и межгрупповые конфликты негативно сказываются на всех процессах жизнедеятельности школы – трудности в учебе, замкнутость, потеря мотивации, уход от жизненных реалий, как итог неуспешная личность.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Предупреждение же конфликтов среди школьников, а особенно школьников подросткового возраста включает в себя ряд этапов: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1. диагностический (изучение микроклимата в коллективе или среди отдельных учащихся, например учащихся группы риска с помощью диагностических методик: тесты, анкеты, метод наблюдения);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2. прогностический (включает обработку проведенной диагностики, ее анализ и составление своеобразного прогноза относительно возникновения, либо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невозникновения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конфликтной ситуации);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3. этап планирования (комплекс необходимых мероприятии по предотвращению конфликта или конфликтной ситуации);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4. профилактический (собственно воплощение мероприятий и их анализ);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006666"/>
                </a:solidFill>
              </a:rPr>
              <a:t>Целевая группа проекта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на которую направлен</a:t>
            </a:r>
          </a:p>
          <a:p>
            <a:pPr algn="ctr">
              <a:buNone/>
            </a:pPr>
            <a:r>
              <a:rPr lang="ru-RU" dirty="0" smtClean="0"/>
              <a:t> социальный проект– </a:t>
            </a:r>
          </a:p>
          <a:p>
            <a:pPr algn="ctr">
              <a:buNone/>
            </a:pPr>
            <a:r>
              <a:rPr lang="ru-RU" u="sng" dirty="0" smtClean="0"/>
              <a:t>дети с  девиантным  поведением </a:t>
            </a:r>
          </a:p>
          <a:p>
            <a:pPr algn="ctr">
              <a:buNone/>
            </a:pPr>
            <a:r>
              <a:rPr lang="ru-RU" sz="2400" u="sng" dirty="0" smtClean="0"/>
              <a:t>(</a:t>
            </a:r>
            <a:r>
              <a:rPr lang="ru-RU" sz="2400" b="1" u="sng" dirty="0" smtClean="0"/>
              <a:t>правонарушители и несовершеннолетние </a:t>
            </a:r>
          </a:p>
          <a:p>
            <a:pPr algn="ctr">
              <a:buNone/>
            </a:pPr>
            <a:r>
              <a:rPr lang="ru-RU" sz="2400" b="1" u="sng" dirty="0" smtClean="0"/>
              <a:t>«группы риска»</a:t>
            </a:r>
            <a:r>
              <a:rPr lang="ru-RU" sz="2400" u="sng" dirty="0" smtClean="0"/>
              <a:t>)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404664"/>
            <a:ext cx="8858280" cy="6334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Основные методы, </a:t>
            </a:r>
            <a:br>
              <a:rPr lang="ru-RU" sz="2800" b="1" dirty="0" smtClean="0">
                <a:solidFill>
                  <a:srgbClr val="006666"/>
                </a:solidFill>
              </a:rPr>
            </a:br>
            <a:r>
              <a:rPr lang="ru-RU" sz="2800" b="1" dirty="0" smtClean="0">
                <a:solidFill>
                  <a:srgbClr val="006666"/>
                </a:solidFill>
              </a:rPr>
              <a:t>используемые в проекте</a:t>
            </a:r>
            <a:endParaRPr lang="ru-RU" sz="2800" b="1" dirty="0">
              <a:solidFill>
                <a:srgbClr val="006666"/>
              </a:solidFill>
            </a:endParaRPr>
          </a:p>
        </p:txBody>
      </p:sp>
      <p:grpSp>
        <p:nvGrpSpPr>
          <p:cNvPr id="2" name="Группа 11"/>
          <p:cNvGrpSpPr/>
          <p:nvPr/>
        </p:nvGrpSpPr>
        <p:grpSpPr>
          <a:xfrm>
            <a:off x="7072330" y="3571876"/>
            <a:ext cx="1643074" cy="2773816"/>
            <a:chOff x="6929454" y="3571876"/>
            <a:chExt cx="1643074" cy="2773816"/>
          </a:xfrm>
        </p:grpSpPr>
        <p:pic>
          <p:nvPicPr>
            <p:cNvPr id="13" name="Рисунок 12" descr="image00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0958" y="3571876"/>
              <a:ext cx="1071570" cy="250254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Рисунок 13" descr="image00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9454" y="4572008"/>
              <a:ext cx="1428760" cy="1773684"/>
            </a:xfrm>
            <a:prstGeom prst="rect">
              <a:avLst/>
            </a:prstGeom>
            <a:effectLst>
              <a:softEdge rad="317500"/>
            </a:effectLst>
          </p:spPr>
        </p:pic>
      </p:grpSp>
      <p:sp>
        <p:nvSpPr>
          <p:cNvPr id="16" name="Скругленный прямоугольник 15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404664"/>
            <a:ext cx="8001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Словесные</a:t>
            </a:r>
            <a:r>
              <a:rPr lang="ru-RU" dirty="0" smtClean="0"/>
              <a:t>: беседы, лекции, диалоги, полемики, дискуссии</a:t>
            </a:r>
            <a:br>
              <a:rPr lang="ru-RU" dirty="0" smtClean="0"/>
            </a:br>
            <a:r>
              <a:rPr lang="ru-RU" b="1" dirty="0" smtClean="0"/>
              <a:t>Практические: </a:t>
            </a:r>
            <a:r>
              <a:rPr lang="ru-RU" dirty="0" smtClean="0"/>
              <a:t>игры, тренинги, акции, деловые игры, ролевые игры, </a:t>
            </a:r>
            <a:r>
              <a:rPr lang="ru-RU" dirty="0" err="1" smtClean="0"/>
              <a:t>флеш-мобы</a:t>
            </a:r>
            <a:r>
              <a:rPr lang="ru-RU" dirty="0" smtClean="0"/>
              <a:t>, презентация видео и фото проектов.</a:t>
            </a:r>
            <a:br>
              <a:rPr lang="ru-RU" dirty="0" smtClean="0"/>
            </a:br>
            <a:r>
              <a:rPr lang="ru-RU" b="1" dirty="0" smtClean="0"/>
              <a:t>Оценки и контроля: </a:t>
            </a:r>
            <a:r>
              <a:rPr lang="ru-RU" dirty="0" smtClean="0"/>
              <a:t>соревнования, психологические тесты, отзывы, снятие с учета в ОДН, анкетирование, диагностика по системе  «</a:t>
            </a:r>
            <a:r>
              <a:rPr lang="ru-RU" dirty="0" err="1" smtClean="0"/>
              <a:t>Эффектон</a:t>
            </a:r>
            <a:r>
              <a:rPr lang="ru-RU" dirty="0" smtClean="0"/>
              <a:t>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3140968"/>
            <a:ext cx="72152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Эффективность</a:t>
            </a:r>
            <a:r>
              <a:rPr lang="ru-RU" dirty="0" smtClean="0"/>
              <a:t> профилактики девиантного поведения подростков повышается, если она осуществляется последовательно на трёх уровнях: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предупреждение проявлений противоправного отклоняющегося поведения ( разъяснительные беседы с учащимися и  родителями, игры, конкурсы)</a:t>
            </a:r>
            <a:br>
              <a:rPr lang="ru-RU" dirty="0" smtClean="0"/>
            </a:br>
            <a:r>
              <a:rPr lang="ru-RU" dirty="0" smtClean="0"/>
              <a:t>- предупреждение повторных противоправных действий, совершаемых как самими подростками, так и другими, подстрекаемыми или детьми.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7500926" y="3214686"/>
            <a:ext cx="1643074" cy="2773816"/>
            <a:chOff x="6929454" y="3571876"/>
            <a:chExt cx="1643074" cy="2773816"/>
          </a:xfrm>
        </p:grpSpPr>
        <p:pic>
          <p:nvPicPr>
            <p:cNvPr id="9" name="Рисунок 8" descr="image00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00958" y="3571876"/>
              <a:ext cx="1071570" cy="250254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Рисунок 9" descr="image00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9454" y="4572008"/>
              <a:ext cx="1428760" cy="1773684"/>
            </a:xfrm>
            <a:prstGeom prst="rect">
              <a:avLst/>
            </a:prstGeom>
            <a:effectLst>
              <a:softEdge rad="317500"/>
            </a:effectLst>
          </p:spPr>
        </p:pic>
      </p:grp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357166"/>
            <a:ext cx="8001056" cy="55155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6666"/>
                </a:solidFill>
              </a:rPr>
              <a:t>Цель и задачи</a:t>
            </a:r>
            <a:endParaRPr lang="ru-RU" sz="3200" b="1" dirty="0">
              <a:solidFill>
                <a:srgbClr val="006666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714348" y="928670"/>
            <a:ext cx="7632848" cy="5668682"/>
          </a:xfrm>
        </p:spPr>
        <p:txBody>
          <a:bodyPr/>
          <a:lstStyle/>
          <a:p>
            <a:pPr marL="452628" fontAlgn="auto"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endParaRPr lang="ru-RU" sz="1800" b="1" dirty="0" smtClean="0"/>
          </a:p>
          <a:p>
            <a:pPr marL="452628" fontAlgn="auto"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ru-RU" sz="1800" b="1" dirty="0" smtClean="0"/>
              <a:t>Цель: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Создание условий для профилактики агрессивного поведения, неприязненных отношений между подростками.</a:t>
            </a:r>
          </a:p>
          <a:p>
            <a:pPr marL="452628" fontAlgn="auto">
              <a:spcAft>
                <a:spcPts val="0"/>
              </a:spcAft>
              <a:buClr>
                <a:srgbClr val="002060"/>
              </a:buClr>
              <a:buNone/>
              <a:defRPr/>
            </a:pP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52628" fontAlgn="auto"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Ø"/>
              <a:defRPr/>
            </a:pPr>
            <a:r>
              <a:rPr lang="ru-RU" sz="1800" b="1" dirty="0" smtClean="0"/>
              <a:t>Задачи:  </a:t>
            </a:r>
          </a:p>
          <a:p>
            <a:pPr marL="109728" indent="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1600" b="1" dirty="0" smtClean="0">
                <a:solidFill>
                  <a:srgbClr val="7030A0"/>
                </a:solidFill>
              </a:rPr>
              <a:t> - проведение комплекса профилактических социально-значимых мероприятий по снижению  уровня негативных отношений между подростками</a:t>
            </a:r>
          </a:p>
          <a:p>
            <a:pPr marL="109728" indent="0" fontAlgn="auto"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r>
              <a:rPr lang="ru-RU" sz="1600" b="1" dirty="0" smtClean="0">
                <a:solidFill>
                  <a:srgbClr val="7030A0"/>
                </a:solidFill>
              </a:rPr>
              <a:t>- пропаганда профилактической деятельности среди школьников общеобразовательных учреждений Центрального  района по снижению уровня агрессивного поведения между подростками</a:t>
            </a:r>
          </a:p>
          <a:p>
            <a:pPr>
              <a:buClr>
                <a:srgbClr val="C00000"/>
              </a:buClr>
              <a:buNone/>
              <a:defRPr/>
            </a:pPr>
            <a:r>
              <a:rPr lang="ru-RU" sz="1600" b="1" dirty="0" smtClean="0">
                <a:solidFill>
                  <a:srgbClr val="00CC00"/>
                </a:solidFill>
              </a:rPr>
              <a:t> </a:t>
            </a:r>
          </a:p>
          <a:p>
            <a:pPr>
              <a:buClr>
                <a:srgbClr val="C00000"/>
              </a:buClr>
              <a:buNone/>
              <a:defRPr/>
            </a:pPr>
            <a:endParaRPr lang="ru-RU" sz="1600" b="1" dirty="0" smtClean="0">
              <a:solidFill>
                <a:srgbClr val="00CC00"/>
              </a:solidFill>
            </a:endParaRPr>
          </a:p>
          <a:p>
            <a:pPr algn="ctr">
              <a:buClr>
                <a:srgbClr val="C00000"/>
              </a:buClr>
              <a:buNone/>
              <a:defRPr/>
            </a:pPr>
            <a:r>
              <a:rPr lang="ru-RU" sz="1600" b="1" dirty="0" smtClean="0">
                <a:solidFill>
                  <a:srgbClr val="00CC00"/>
                </a:solidFill>
              </a:rPr>
              <a:t>    </a:t>
            </a:r>
            <a:r>
              <a:rPr lang="ru-RU" sz="1600" b="1" dirty="0" smtClean="0">
                <a:solidFill>
                  <a:srgbClr val="660033"/>
                </a:solidFill>
              </a:rPr>
              <a:t>Добиться снижения преступности можно, только искоренив среду, располагающую к преступности</a:t>
            </a:r>
            <a:endParaRPr lang="ru-RU" sz="2400" dirty="0" smtClean="0">
              <a:solidFill>
                <a:srgbClr val="000C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1472" y="142852"/>
            <a:ext cx="8429684" cy="6500834"/>
          </a:xfrm>
          <a:prstGeom prst="roundRect">
            <a:avLst>
              <a:gd name="adj" fmla="val 10374"/>
            </a:avLst>
          </a:prstGeom>
          <a:noFill/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чеб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чебна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а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а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1926</TotalTime>
  <Words>1357</Words>
  <Application>Microsoft Office PowerPoint</Application>
  <PresentationFormat>Экран (4:3)</PresentationFormat>
  <Paragraphs>220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Учебная</vt:lpstr>
      <vt:lpstr>Слайд 1</vt:lpstr>
      <vt:lpstr>Руководители   социального проекта «Вектор надежды» </vt:lpstr>
      <vt:lpstr>Актуальность социального проекта</vt:lpstr>
      <vt:lpstr>Слайд 4</vt:lpstr>
      <vt:lpstr>Слайд 5</vt:lpstr>
      <vt:lpstr>Слайд 6</vt:lpstr>
      <vt:lpstr>Целевая группа проекта</vt:lpstr>
      <vt:lpstr>Основные методы,  используемые в проекте</vt:lpstr>
      <vt:lpstr>Цель и задачи</vt:lpstr>
      <vt:lpstr>Взаимодействие  с учреждениями города</vt:lpstr>
      <vt:lpstr>План  реализации проекта</vt:lpstr>
      <vt:lpstr>Слайд 12</vt:lpstr>
      <vt:lpstr>Слайд 13</vt:lpstr>
      <vt:lpstr>Слайд 14</vt:lpstr>
      <vt:lpstr>Бюджет проекта</vt:lpstr>
      <vt:lpstr>Прогнозируемые результаты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239</cp:revision>
  <dcterms:created xsi:type="dcterms:W3CDTF">2013-01-22T08:31:19Z</dcterms:created>
  <dcterms:modified xsi:type="dcterms:W3CDTF">2019-02-16T11:43:38Z</dcterms:modified>
</cp:coreProperties>
</file>